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rina Hannan" initials="KH" lastIdx="6" clrIdx="0">
    <p:extLst>
      <p:ext uri="{19B8F6BF-5375-455C-9EA6-DF929625EA0E}">
        <p15:presenceInfo xmlns:p15="http://schemas.microsoft.com/office/powerpoint/2012/main" userId="S-1-5-21-68797724-3306027891-3422185373-14729" providerId="AD"/>
      </p:ext>
    </p:extLst>
  </p:cmAuthor>
  <p:cmAuthor id="2" name="Sophie Oldfield" initials="SO" lastIdx="2" clrIdx="1">
    <p:extLst>
      <p:ext uri="{19B8F6BF-5375-455C-9EA6-DF929625EA0E}">
        <p15:presenceInfo xmlns:p15="http://schemas.microsoft.com/office/powerpoint/2012/main" userId="S::oldfies@rch.org.au::01a633a9-35ed-4d98-a8d8-1ddf8014f04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D3D4"/>
    <a:srgbClr val="A4CE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4"/>
    <p:restoredTop sz="94694"/>
  </p:normalViewPr>
  <p:slideViewPr>
    <p:cSldViewPr snapToGrid="0">
      <p:cViewPr>
        <p:scale>
          <a:sx n="115" d="100"/>
          <a:sy n="115" d="100"/>
        </p:scale>
        <p:origin x="2576" y="1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CFE56-A57C-804B-9840-588A3C5FD0C0}" type="datetimeFigureOut">
              <a:rPr lang="en-US" smtClean="0"/>
              <a:t>3/29/25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BB34D-8613-DF42-B698-E4F6F2170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4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BB34D-8613-DF42-B698-E4F6F21701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5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3"/>
            <a:ext cx="5829300" cy="1960033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3/29/25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84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3/29/25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10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90"/>
            <a:ext cx="1543050" cy="7802033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90"/>
            <a:ext cx="4514850" cy="7802033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3/29/25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3/29/25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3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73"/>
            <a:ext cx="5829300" cy="1816100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3/29/25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2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6"/>
            <a:ext cx="3028950" cy="6034617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6"/>
            <a:ext cx="3028950" cy="6034617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3/29/25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6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3/29/25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2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3/29/25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4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3/29/25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3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73"/>
            <a:ext cx="3833813" cy="780415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1"/>
            <a:ext cx="2256235" cy="6254751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3/29/25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4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286BF-D301-DF42-A95D-FED563A35D94}" type="datetimeFigureOut">
              <a:rPr lang="en-US" smtClean="0"/>
              <a:t>3/29/25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1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6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286BF-D301-DF42-A95D-FED563A35D94}" type="datetimeFigureOut">
              <a:rPr lang="en-US" smtClean="0"/>
              <a:t>3/29/25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40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4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7392C-3C9A-D441-888E-2ABB7F4B9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7175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257175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defTabSz="257175" rtl="0" eaLnBrk="1" latinLnBrk="0" hangingPunct="1">
        <a:spcBef>
          <a:spcPct val="20000"/>
        </a:spcBef>
        <a:buFont typeface="Arial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257175" rtl="0" eaLnBrk="1" latinLnBrk="0" hangingPunct="1">
        <a:spcBef>
          <a:spcPct val="20000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257175" rtl="0" eaLnBrk="1" latinLnBrk="0" hangingPunct="1">
        <a:spcBef>
          <a:spcPct val="20000"/>
        </a:spcBef>
        <a:buFont typeface="Arial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257175" rtl="0" eaLnBrk="1" latinLnBrk="0" hangingPunct="1">
        <a:spcBef>
          <a:spcPct val="20000"/>
        </a:spcBef>
        <a:buFont typeface="Arial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7E08A0A-B50D-4EC1-3434-1679C2427517}"/>
              </a:ext>
            </a:extLst>
          </p:cNvPr>
          <p:cNvGrpSpPr/>
          <p:nvPr/>
        </p:nvGrpSpPr>
        <p:grpSpPr>
          <a:xfrm>
            <a:off x="350240" y="1132174"/>
            <a:ext cx="5913523" cy="5778823"/>
            <a:chOff x="350240" y="1132174"/>
            <a:chExt cx="5913523" cy="5778823"/>
          </a:xfrm>
        </p:grpSpPr>
        <p:sp>
          <p:nvSpPr>
            <p:cNvPr id="4" name="Rectangle 3"/>
            <p:cNvSpPr/>
            <p:nvPr/>
          </p:nvSpPr>
          <p:spPr>
            <a:xfrm>
              <a:off x="351828" y="1132174"/>
              <a:ext cx="1367708" cy="337703"/>
            </a:xfrm>
            <a:prstGeom prst="rect">
              <a:avLst/>
            </a:prstGeom>
            <a:solidFill>
              <a:srgbClr val="9ED3D4"/>
            </a:soli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Child with cyanotic episode</a:t>
              </a:r>
              <a:endParaRPr lang="en-US" sz="1350" dirty="0">
                <a:solidFill>
                  <a:schemeClr val="tx1"/>
                </a:solidFill>
              </a:endParaRPr>
            </a:p>
            <a:p>
              <a:pPr algn="ctr"/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in setting of confirmed or suspected CHD</a:t>
              </a:r>
              <a:endParaRPr lang="en-AU" sz="135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1033199" y="1472753"/>
              <a:ext cx="0" cy="17156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352522" y="1644319"/>
              <a:ext cx="1363464" cy="491445"/>
            </a:xfrm>
            <a:prstGeom prst="rect">
              <a:avLst/>
            </a:prstGeom>
            <a:solidFill>
              <a:srgbClr val="9ED3D4"/>
            </a:soli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buSzPts val="1000"/>
              </a:pPr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Minimal handling</a:t>
              </a:r>
              <a:endParaRPr lang="en-US" sz="1350" dirty="0">
                <a:solidFill>
                  <a:schemeClr val="tx1"/>
                </a:solidFill>
                <a:cs typeface="Calibri"/>
              </a:endParaRPr>
            </a:p>
            <a:p>
              <a:pPr algn="ctr">
                <a:buSzPts val="1000"/>
              </a:pPr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Knee to chest positioning (see pictures above)</a:t>
              </a:r>
              <a:endParaRPr lang="en-AU" sz="1350" dirty="0">
                <a:solidFill>
                  <a:schemeClr val="tx1"/>
                </a:solidFill>
                <a:cs typeface="Calibri"/>
              </a:endParaRPr>
            </a:p>
            <a:p>
              <a:pPr algn="ctr">
                <a:buSzPts val="1000"/>
              </a:pPr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Notify senior clinician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2522" y="2776245"/>
              <a:ext cx="1381364" cy="288000"/>
            </a:xfrm>
            <a:prstGeom prst="rect">
              <a:avLst/>
            </a:prstGeom>
            <a:solidFill>
              <a:srgbClr val="9ED3D4"/>
            </a:soli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Administer 100% oxygen if not causing distress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315311" y="3198349"/>
              <a:ext cx="1645200" cy="393004"/>
            </a:xfrm>
            <a:prstGeom prst="rect">
              <a:avLst/>
            </a:prstGeom>
            <a:solidFill>
              <a:srgbClr val="9ED3D4"/>
            </a:soli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Morphine 0.1 mg/kg IM/</a:t>
              </a:r>
              <a:r>
                <a:rPr lang="en-AU" sz="675" dirty="0" err="1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subcut</a:t>
              </a:r>
              <a:endParaRPr lang="en-AU" sz="675" dirty="0">
                <a:solidFill>
                  <a:schemeClr val="tx1"/>
                </a:solidFill>
                <a:latin typeface="Arial"/>
                <a:ea typeface="ＭＳ 明朝"/>
                <a:cs typeface="Times New Roman"/>
              </a:endParaRPr>
            </a:p>
            <a:p>
              <a:pPr algn="ctr"/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or</a:t>
              </a:r>
            </a:p>
            <a:p>
              <a:pPr algn="ctr"/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Fentanyl 1.5 microg/kg intranasal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731629" y="2287170"/>
              <a:ext cx="277640" cy="178960"/>
            </a:xfrm>
            <a:prstGeom prst="rect">
              <a:avLst/>
            </a:prstGeom>
            <a:ln w="19050">
              <a:noFill/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none" rtlCol="0">
              <a:spAutoFit/>
            </a:bodyPr>
            <a:lstStyle/>
            <a:p>
              <a:r>
                <a:rPr lang="en-US" sz="563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314876" y="2290477"/>
              <a:ext cx="1646311" cy="364925"/>
            </a:xfrm>
            <a:prstGeom prst="rect">
              <a:avLst/>
            </a:prstGeom>
            <a:solidFill>
              <a:srgbClr val="9ED3D4"/>
            </a:soli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87313"/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Observe</a:t>
              </a:r>
            </a:p>
            <a:p>
              <a:pPr marL="87313"/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Investigate any precipitating factors</a:t>
              </a:r>
            </a:p>
            <a:p>
              <a:pPr marL="87313"/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Discuss with Cardiology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240CADE-320A-A322-0399-004C81427013}"/>
                </a:ext>
              </a:extLst>
            </p:cNvPr>
            <p:cNvSpPr txBox="1"/>
            <p:nvPr/>
          </p:nvSpPr>
          <p:spPr>
            <a:xfrm>
              <a:off x="999107" y="3527097"/>
              <a:ext cx="379788" cy="178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63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05A6A3D8-A49C-E8C7-F6F3-D56E35F876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34357" y="4483559"/>
              <a:ext cx="502" cy="2880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7F742A2-0D16-5FF2-E27E-C17ACCB694C5}"/>
                </a:ext>
              </a:extLst>
            </p:cNvPr>
            <p:cNvSpPr/>
            <p:nvPr/>
          </p:nvSpPr>
          <p:spPr>
            <a:xfrm>
              <a:off x="354369" y="3247055"/>
              <a:ext cx="1381665" cy="288000"/>
            </a:xfrm>
            <a:prstGeom prst="rect">
              <a:avLst/>
            </a:prstGeom>
            <a:solidFill>
              <a:srgbClr val="9ED3D4"/>
            </a:soli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buSzPts val="1000"/>
              </a:pPr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IV access?</a:t>
              </a:r>
              <a:endParaRPr 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825018D-C3EA-DC0D-7E74-3EE692289C86}"/>
                </a:ext>
              </a:extLst>
            </p:cNvPr>
            <p:cNvSpPr/>
            <p:nvPr/>
          </p:nvSpPr>
          <p:spPr>
            <a:xfrm>
              <a:off x="350240" y="2307706"/>
              <a:ext cx="1381389" cy="288000"/>
            </a:xfrm>
            <a:prstGeom prst="rect">
              <a:avLst/>
            </a:prstGeom>
            <a:solidFill>
              <a:srgbClr val="9ED3D4"/>
            </a:soli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buSzPts val="1000"/>
              </a:pPr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Cyanotic episode persists?</a:t>
              </a:r>
              <a:endParaRPr lang="en-US" sz="1350" dirty="0">
                <a:solidFill>
                  <a:schemeClr val="tx1"/>
                </a:solidFill>
                <a:cs typeface="Calibri"/>
              </a:endParaRPr>
            </a:p>
          </p:txBody>
        </p:sp>
        <p:sp>
          <p:nvSpPr>
            <p:cNvPr id="8" name="Text Box 15">
              <a:extLst>
                <a:ext uri="{FF2B5EF4-FFF2-40B4-BE49-F238E27FC236}">
                  <a16:creationId xmlns:a16="http://schemas.microsoft.com/office/drawing/2014/main" id="{6A07E31E-4CB7-5DBF-7A34-4139D8966161}"/>
                </a:ext>
              </a:extLst>
            </p:cNvPr>
            <p:cNvSpPr txBox="1"/>
            <p:nvPr/>
          </p:nvSpPr>
          <p:spPr>
            <a:xfrm>
              <a:off x="1037258" y="2617009"/>
              <a:ext cx="374914" cy="121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51435" tIns="25718" rIns="51435" bIns="2571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/>
              <a:r>
                <a:rPr lang="en-GB" sz="563" dirty="0">
                  <a:latin typeface="Arial" panose="020B0604020202020204" pitchFamily="34" charset="0"/>
                  <a:ea typeface="ＭＳ 明朝"/>
                  <a:cs typeface="Arial" panose="020B0604020202020204" pitchFamily="34" charset="0"/>
                </a:rPr>
                <a:t>Yes</a:t>
              </a:r>
              <a:endParaRPr lang="en-AU" sz="563" dirty="0">
                <a:latin typeface="Arial" panose="020B0604020202020204" pitchFamily="34" charset="0"/>
                <a:ea typeface="ＭＳ 明朝"/>
                <a:cs typeface="Arial" panose="020B0604020202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759A0F3-0C72-3A42-4706-A6E7E620AC84}"/>
                </a:ext>
              </a:extLst>
            </p:cNvPr>
            <p:cNvSpPr txBox="1"/>
            <p:nvPr/>
          </p:nvSpPr>
          <p:spPr>
            <a:xfrm>
              <a:off x="1735572" y="3241303"/>
              <a:ext cx="277640" cy="178960"/>
            </a:xfrm>
            <a:prstGeom prst="rect">
              <a:avLst/>
            </a:prstGeom>
            <a:ln w="19050">
              <a:noFill/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none" rtlCol="0">
              <a:spAutoFit/>
            </a:bodyPr>
            <a:lstStyle/>
            <a:p>
              <a:r>
                <a:rPr lang="en-US" sz="563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581F6095-BBC4-4B4C-54D3-0E05D1577E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3921" y="2591975"/>
              <a:ext cx="0" cy="1800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FEBD8382-63A6-DACE-2FD2-6C3A015F2850}"/>
                </a:ext>
              </a:extLst>
            </p:cNvPr>
            <p:cNvSpPr/>
            <p:nvPr/>
          </p:nvSpPr>
          <p:spPr>
            <a:xfrm>
              <a:off x="352522" y="3718069"/>
              <a:ext cx="1381665" cy="288000"/>
            </a:xfrm>
            <a:prstGeom prst="rect">
              <a:avLst/>
            </a:prstGeom>
            <a:solidFill>
              <a:srgbClr val="9ED3D4"/>
            </a:soli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buSzPts val="1000"/>
              </a:pPr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Morphine 0.1 mg/kg IV</a:t>
              </a:r>
              <a:endParaRPr 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FC63D6CB-705F-CFA4-1760-16FA0F6A9BC8}"/>
                </a:ext>
              </a:extLst>
            </p:cNvPr>
            <p:cNvSpPr/>
            <p:nvPr/>
          </p:nvSpPr>
          <p:spPr>
            <a:xfrm>
              <a:off x="352673" y="4186900"/>
              <a:ext cx="3606236" cy="296673"/>
            </a:xfrm>
            <a:prstGeom prst="rect">
              <a:avLst/>
            </a:prstGeom>
            <a:solidFill>
              <a:srgbClr val="9ED3D4"/>
            </a:soli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buSzPts val="1000"/>
              </a:pPr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Cyanotic episode persists?</a:t>
              </a:r>
              <a:endParaRPr 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9E1C7F7-D0DA-DDB1-3521-348EFB5B92A8}"/>
                </a:ext>
              </a:extLst>
            </p:cNvPr>
            <p:cNvSpPr/>
            <p:nvPr/>
          </p:nvSpPr>
          <p:spPr>
            <a:xfrm>
              <a:off x="4618563" y="4159575"/>
              <a:ext cx="1645200" cy="360000"/>
            </a:xfrm>
            <a:prstGeom prst="rect">
              <a:avLst/>
            </a:prstGeom>
            <a:solidFill>
              <a:srgbClr val="9ED3D4"/>
            </a:soli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92075"/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Observe</a:t>
              </a:r>
            </a:p>
            <a:p>
              <a:pPr marL="92075"/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Investigate any precipitating factors</a:t>
              </a:r>
            </a:p>
            <a:p>
              <a:pPr marL="92075"/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Discuss with Cardiology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33BCD43-DD4C-4F74-FC19-7FA8AB906DF5}"/>
                </a:ext>
              </a:extLst>
            </p:cNvPr>
            <p:cNvSpPr/>
            <p:nvPr/>
          </p:nvSpPr>
          <p:spPr>
            <a:xfrm>
              <a:off x="2312329" y="4775346"/>
              <a:ext cx="1644056" cy="536174"/>
            </a:xfrm>
            <a:prstGeom prst="rect">
              <a:avLst/>
            </a:prstGeom>
            <a:solidFill>
              <a:srgbClr val="9ED3D4"/>
            </a:soli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buSzPts val="1000"/>
              </a:pPr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Consider further dose of opiate</a:t>
              </a:r>
            </a:p>
            <a:p>
              <a:pPr marL="128588" indent="-128588">
                <a:buSzPts val="1000"/>
                <a:buFont typeface="Arial" panose="020B0604020202020204" pitchFamily="34" charset="0"/>
                <a:buChar char="•"/>
              </a:pPr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Call for help (Cardiology/ICU/ retrieval services/anaesthetics)</a:t>
              </a:r>
            </a:p>
            <a:p>
              <a:pPr marL="128588" indent="-128588">
                <a:buSzPts val="1000"/>
                <a:buFont typeface="Arial" panose="020B0604020202020204" pitchFamily="34" charset="0"/>
                <a:buChar char="•"/>
              </a:pPr>
              <a:r>
                <a:rPr lang="en-US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Consider IV/intraosseous access if not present</a:t>
              </a:r>
              <a:endParaRPr lang="en-AU" sz="675" dirty="0">
                <a:solidFill>
                  <a:schemeClr val="tx1"/>
                </a:solidFill>
                <a:latin typeface="Arial"/>
                <a:ea typeface="ＭＳ 明朝"/>
                <a:cs typeface="Times New Roman"/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54952066-9A14-65A2-ABFA-25FF559E6864}"/>
                </a:ext>
              </a:extLst>
            </p:cNvPr>
            <p:cNvSpPr txBox="1"/>
            <p:nvPr/>
          </p:nvSpPr>
          <p:spPr>
            <a:xfrm>
              <a:off x="3950385" y="4170334"/>
              <a:ext cx="352334" cy="178960"/>
            </a:xfrm>
            <a:prstGeom prst="rect">
              <a:avLst/>
            </a:prstGeom>
            <a:ln w="19050">
              <a:noFill/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rtlCol="0">
              <a:spAutoFit/>
            </a:bodyPr>
            <a:lstStyle/>
            <a:p>
              <a:r>
                <a:rPr lang="en-US" sz="563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88506CF4-0684-10A5-EE13-3558FB6E7FE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31235" y="5318425"/>
              <a:ext cx="2912" cy="2880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240CADE-320A-A322-0399-004C81427013}"/>
                </a:ext>
              </a:extLst>
            </p:cNvPr>
            <p:cNvSpPr txBox="1"/>
            <p:nvPr/>
          </p:nvSpPr>
          <p:spPr>
            <a:xfrm>
              <a:off x="3086961" y="4483573"/>
              <a:ext cx="372205" cy="178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63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8FE02C7-5203-0C09-0D13-A5FA838EC3E6}"/>
                </a:ext>
              </a:extLst>
            </p:cNvPr>
            <p:cNvSpPr/>
            <p:nvPr/>
          </p:nvSpPr>
          <p:spPr>
            <a:xfrm>
              <a:off x="2317402" y="6206112"/>
              <a:ext cx="1645200" cy="704885"/>
            </a:xfrm>
            <a:prstGeom prst="rect">
              <a:avLst/>
            </a:prstGeom>
            <a:solidFill>
              <a:srgbClr val="9ED3D4"/>
            </a:soli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28588" indent="-128588">
                <a:buFont typeface="Arial,Sans-Serif" panose="020B0604020202020204" pitchFamily="34" charset="0"/>
                <a:buChar char="•"/>
              </a:pPr>
              <a:endParaRPr lang="en-AU" sz="675" dirty="0">
                <a:solidFill>
                  <a:schemeClr val="tx1"/>
                </a:solidFill>
                <a:latin typeface="Arial"/>
                <a:ea typeface="ＭＳ 明朝"/>
                <a:cs typeface="Arial"/>
              </a:endParaRPr>
            </a:p>
            <a:p>
              <a:pPr marL="87313" algn="ctr">
                <a:spcAft>
                  <a:spcPts val="400"/>
                </a:spcAft>
              </a:pPr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Arial"/>
                </a:rPr>
                <a:t>Ongoing senior clinician, ICU or Cardiology guidance</a:t>
              </a:r>
              <a:endParaRPr lang="en-AU" sz="675" dirty="0">
                <a:solidFill>
                  <a:schemeClr val="tx1"/>
                </a:solidFill>
              </a:endParaRPr>
            </a:p>
            <a:p>
              <a:pPr marL="87313" algn="ctr">
                <a:spcAft>
                  <a:spcPts val="400"/>
                </a:spcAft>
              </a:pPr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Arial"/>
                </a:rPr>
                <a:t>Consider rapid bolus – sodium chloride 0.9% 10 mL/kg IV</a:t>
              </a:r>
            </a:p>
            <a:p>
              <a:pPr marL="87313" algn="ctr"/>
              <a:r>
                <a:rPr lang="en-US" sz="675" dirty="0">
                  <a:solidFill>
                    <a:schemeClr val="tx1"/>
                  </a:solidFill>
                  <a:latin typeface="Arial"/>
                  <a:cs typeface="Arial"/>
                </a:rPr>
                <a:t>Consider further medication</a:t>
              </a:r>
              <a:endParaRPr lang="en-AU" sz="675" dirty="0">
                <a:solidFill>
                  <a:schemeClr val="tx1"/>
                </a:solidFill>
              </a:endParaRPr>
            </a:p>
            <a:p>
              <a:pPr marL="128588" indent="-128588">
                <a:buFont typeface="Arial" panose="020B0604020202020204" pitchFamily="34" charset="0"/>
                <a:buChar char="•"/>
              </a:pPr>
              <a:endParaRPr lang="en-AU" sz="675" dirty="0">
                <a:solidFill>
                  <a:schemeClr val="tx1"/>
                </a:solidFill>
                <a:latin typeface="Arial"/>
                <a:ea typeface="ＭＳ 明朝"/>
                <a:cs typeface="Times New Roman"/>
              </a:endParaRP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FE5EFD00-44B0-5FED-D9F7-932D3F101280}"/>
                </a:ext>
              </a:extLst>
            </p:cNvPr>
            <p:cNvCxnSpPr>
              <a:cxnSpLocks/>
            </p:cNvCxnSpPr>
            <p:nvPr/>
          </p:nvCxnSpPr>
          <p:spPr>
            <a:xfrm>
              <a:off x="3137911" y="5914310"/>
              <a:ext cx="0" cy="2880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2159257C-A45F-D51D-C7AD-9E42ECC31547}"/>
                </a:ext>
              </a:extLst>
            </p:cNvPr>
            <p:cNvSpPr txBox="1"/>
            <p:nvPr/>
          </p:nvSpPr>
          <p:spPr>
            <a:xfrm>
              <a:off x="3105992" y="5917108"/>
              <a:ext cx="330901" cy="1789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63" dirty="0">
                  <a:latin typeface="Arial" panose="020B0604020202020204" pitchFamily="34" charset="0"/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B4BFE329-4274-2C9D-E299-992E232E2B9B}"/>
                </a:ext>
              </a:extLst>
            </p:cNvPr>
            <p:cNvSpPr/>
            <p:nvPr/>
          </p:nvSpPr>
          <p:spPr>
            <a:xfrm>
              <a:off x="4614670" y="5467650"/>
              <a:ext cx="1645200" cy="364925"/>
            </a:xfrm>
            <a:prstGeom prst="rect">
              <a:avLst/>
            </a:prstGeom>
            <a:solidFill>
              <a:srgbClr val="9ED3D4"/>
            </a:soli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92075"/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Observe</a:t>
              </a:r>
            </a:p>
            <a:p>
              <a:pPr marL="92075"/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Investigate any precipitating factors</a:t>
              </a:r>
            </a:p>
            <a:p>
              <a:pPr marL="92075"/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Discuss with Cardiology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9AF9AD8-D0F4-92DD-916B-9E296631629E}"/>
                </a:ext>
              </a:extLst>
            </p:cNvPr>
            <p:cNvSpPr txBox="1"/>
            <p:nvPr/>
          </p:nvSpPr>
          <p:spPr>
            <a:xfrm>
              <a:off x="3949975" y="5488239"/>
              <a:ext cx="340550" cy="178960"/>
            </a:xfrm>
            <a:prstGeom prst="rect">
              <a:avLst/>
            </a:prstGeom>
            <a:ln w="19050">
              <a:noFill/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wrap="square" rtlCol="0">
              <a:spAutoFit/>
            </a:bodyPr>
            <a:lstStyle/>
            <a:p>
              <a:r>
                <a:rPr lang="en-US" sz="563" dirty="0">
                  <a:latin typeface="Arial" panose="020B0604020202020204" pitchFamily="34" charset="0"/>
                  <a:cs typeface="Arial" panose="020B0604020202020204" pitchFamily="34" charset="0"/>
                </a:rPr>
                <a:t>No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B3AA0E6E-C544-B800-A939-1D9BE36EDD42}"/>
                </a:ext>
              </a:extLst>
            </p:cNvPr>
            <p:cNvCxnSpPr/>
            <p:nvPr/>
          </p:nvCxnSpPr>
          <p:spPr>
            <a:xfrm flipH="1" flipV="1">
              <a:off x="3952971" y="5650113"/>
              <a:ext cx="655607" cy="4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8E22853F-A8EB-1C93-36BE-B5CF30D84641}"/>
                </a:ext>
              </a:extLst>
            </p:cNvPr>
            <p:cNvSpPr/>
            <p:nvPr/>
          </p:nvSpPr>
          <p:spPr>
            <a:xfrm>
              <a:off x="2312961" y="5614642"/>
              <a:ext cx="1644056" cy="296673"/>
            </a:xfrm>
            <a:prstGeom prst="rect">
              <a:avLst/>
            </a:prstGeom>
            <a:solidFill>
              <a:srgbClr val="9ED3D4"/>
            </a:soli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buSzPts val="1000"/>
              </a:pPr>
              <a:r>
                <a:rPr lang="en-AU" sz="675" dirty="0">
                  <a:solidFill>
                    <a:schemeClr val="tx1"/>
                  </a:solidFill>
                  <a:latin typeface="Arial"/>
                  <a:ea typeface="ＭＳ 明朝"/>
                  <a:cs typeface="Times New Roman"/>
                </a:rPr>
                <a:t>Cyanotic episode persists?</a:t>
              </a:r>
              <a:endParaRPr lang="en-US" sz="1350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 flipH="1">
              <a:off x="1046422" y="3061303"/>
              <a:ext cx="0" cy="1800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H="1">
              <a:off x="1044942" y="3538069"/>
              <a:ext cx="0" cy="1800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1043354" y="4006069"/>
              <a:ext cx="0" cy="1800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A8E0959B-8885-83FA-FF1D-1601DEF98916}"/>
                </a:ext>
              </a:extLst>
            </p:cNvPr>
            <p:cNvCxnSpPr/>
            <p:nvPr/>
          </p:nvCxnSpPr>
          <p:spPr>
            <a:xfrm flipH="1">
              <a:off x="1034537" y="2133842"/>
              <a:ext cx="0" cy="1800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9ADBBB94-0AB5-8FAD-B6B0-391A278A05F8}"/>
                </a:ext>
              </a:extLst>
            </p:cNvPr>
            <p:cNvCxnSpPr>
              <a:cxnSpLocks/>
            </p:cNvCxnSpPr>
            <p:nvPr/>
          </p:nvCxnSpPr>
          <p:spPr>
            <a:xfrm>
              <a:off x="3138226" y="3589663"/>
              <a:ext cx="0" cy="5904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6B4988F4-2DD0-95A5-6B19-583D15F47D60}"/>
                </a:ext>
              </a:extLst>
            </p:cNvPr>
            <p:cNvCxnSpPr/>
            <p:nvPr/>
          </p:nvCxnSpPr>
          <p:spPr>
            <a:xfrm flipH="1" flipV="1">
              <a:off x="3956385" y="4334747"/>
              <a:ext cx="655607" cy="4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" name="Straight Arrow Connector 1">
              <a:extLst>
                <a:ext uri="{FF2B5EF4-FFF2-40B4-BE49-F238E27FC236}">
                  <a16:creationId xmlns:a16="http://schemas.microsoft.com/office/drawing/2014/main" id="{204386A7-D39D-DF70-51F4-0BDB180182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34338" y="2459131"/>
              <a:ext cx="576000" cy="205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1EF85C33-2C3B-0FCD-2CAE-C878E5CD3D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34338" y="3389208"/>
              <a:ext cx="576000" cy="2053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17145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9e64ec5-f3b8-4891-b56f-5935a1e69ce4" xsi:nil="true"/>
    <lcf76f155ced4ddcb4097134ff3c332f xmlns="b51a40c7-a808-465c-98b4-0041e6b1b0b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39B16512480F499E3857D8FD21B1E9" ma:contentTypeVersion="17" ma:contentTypeDescription="Create a new document." ma:contentTypeScope="" ma:versionID="05ee8f5ce21fdf989d4c5dbf36d48dd3">
  <xsd:schema xmlns:xsd="http://www.w3.org/2001/XMLSchema" xmlns:xs="http://www.w3.org/2001/XMLSchema" xmlns:p="http://schemas.microsoft.com/office/2006/metadata/properties" xmlns:ns2="b51a40c7-a808-465c-98b4-0041e6b1b0b6" xmlns:ns3="f9e64ec5-f3b8-4891-b56f-5935a1e69ce4" targetNamespace="http://schemas.microsoft.com/office/2006/metadata/properties" ma:root="true" ma:fieldsID="b897c5dd13d2b28e88e661fda8f8ab42" ns2:_="" ns3:_="">
    <xsd:import namespace="b51a40c7-a808-465c-98b4-0041e6b1b0b6"/>
    <xsd:import namespace="f9e64ec5-f3b8-4891-b56f-5935a1e69c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1a40c7-a808-465c-98b4-0041e6b1b0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9e7f625-b042-4988-b35a-fcf6a06517d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e64ec5-f3b8-4891-b56f-5935a1e69ce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36b37a2-a3ab-4cad-9d92-027f95b14e6d}" ma:internalName="TaxCatchAll" ma:showField="CatchAllData" ma:web="f9e64ec5-f3b8-4891-b56f-5935a1e69c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EAA3AD-09D0-4402-8CFD-48CDC25072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9ABCC0-9108-49F1-8B3E-B3C7465A5E3D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f9e64ec5-f3b8-4891-b56f-5935a1e69ce4"/>
    <ds:schemaRef ds:uri="b51a40c7-a808-465c-98b4-0041e6b1b0b6"/>
    <ds:schemaRef ds:uri="http://www.w3.org/XML/1998/namespace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5B046DF-DF99-467A-A46B-FE05ABD7E0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1a40c7-a808-465c-98b4-0041e6b1b0b6"/>
    <ds:schemaRef ds:uri="f9e64ec5-f3b8-4891-b56f-5935a1e69c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152</Words>
  <Application>Microsoft Macintosh PowerPoint</Application>
  <PresentationFormat>On-screen Show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Arial,Sans-Serif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Hardy</dc:creator>
  <cp:lastModifiedBy>Mike Starr</cp:lastModifiedBy>
  <cp:revision>283</cp:revision>
  <cp:lastPrinted>2017-10-03T20:00:36Z</cp:lastPrinted>
  <dcterms:created xsi:type="dcterms:W3CDTF">2017-10-02T07:29:25Z</dcterms:created>
  <dcterms:modified xsi:type="dcterms:W3CDTF">2025-03-29T09:42:26Z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0x0101000939B16512480F499E3857D8FD21B1E9</vt:lpwstr>
  </property>
  <property fmtid="{D5CDD505-2E9C-101B-9397-08002B2CF9AE}" pid="3" name="MediaServiceImageTags">
    <vt:lpwstr/>
  </property>
</Properties>
</file>